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1" r:id="rId4"/>
    <p:sldId id="311" r:id="rId5"/>
    <p:sldId id="308" r:id="rId6"/>
    <p:sldId id="309" r:id="rId7"/>
    <p:sldId id="310" r:id="rId8"/>
    <p:sldId id="262" r:id="rId9"/>
    <p:sldId id="314" r:id="rId10"/>
    <p:sldId id="315" r:id="rId11"/>
    <p:sldId id="265" r:id="rId12"/>
    <p:sldId id="266" r:id="rId13"/>
    <p:sldId id="268" r:id="rId14"/>
    <p:sldId id="307" r:id="rId15"/>
    <p:sldId id="269" r:id="rId16"/>
    <p:sldId id="273" r:id="rId17"/>
    <p:sldId id="312" r:id="rId18"/>
    <p:sldId id="267" r:id="rId19"/>
    <p:sldId id="274" r:id="rId20"/>
    <p:sldId id="275" r:id="rId21"/>
    <p:sldId id="31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Messing-Mathie" initials="AM" lastIdx="1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3138" autoAdjust="0"/>
  </p:normalViewPr>
  <p:slideViewPr>
    <p:cSldViewPr snapToGrid="0">
      <p:cViewPr>
        <p:scale>
          <a:sx n="78" d="100"/>
          <a:sy n="78" d="100"/>
        </p:scale>
        <p:origin x="-9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C1FB5-958A-4FA9-96B4-CF82D188AA9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6CC215-1591-4AC3-AB4F-CB063DBAD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94292C-7509-4B84-912A-9471AE02AC1C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DB7086-AD6D-4A3B-AC18-65876888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4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5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5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7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9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0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2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5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0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4D20-088F-4C7D-A6D5-9984D4D72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96A6-EE2F-48B5-8632-3E0073011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illinoisreportca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furr@niu.edu" TargetMode="External"/><Relationship Id="rId2" Type="http://schemas.openxmlformats.org/officeDocument/2006/relationships/hyperlink" Target="mailto:eregenstein@ounceofprevention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1520" y="1122363"/>
            <a:ext cx="831088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Illinois Longitudinal Data System: </a:t>
            </a: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4400" b="1" dirty="0">
                <a:latin typeface="+mn-lt"/>
              </a:rPr>
              <a:t/>
            </a:r>
            <a:br>
              <a:rPr lang="en-US" sz="4400" b="1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What is it?  What’s been accomplished?  How can it support college access and completion?</a:t>
            </a:r>
            <a:endParaRPr lang="en-US" sz="3200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520" y="4035972"/>
            <a:ext cx="8702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2016 College Changes Everything Conference</a:t>
            </a:r>
          </a:p>
          <a:p>
            <a:pPr algn="ctr"/>
            <a:r>
              <a:rPr lang="en-US" sz="2800" dirty="0" smtClean="0"/>
              <a:t>July 21, 2016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Elliot Regenstein – ILDS Governing Board Chair</a:t>
            </a:r>
          </a:p>
          <a:p>
            <a:pPr algn="ctr"/>
            <a:r>
              <a:rPr lang="en-US" sz="2400" dirty="0" smtClean="0"/>
              <a:t>Jonathan Furr – Education Systems Center at NIU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0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827314"/>
            <a:ext cx="8270651" cy="39188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ILDS Conceptual Technical Architecture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04" y="1323884"/>
            <a:ext cx="8574120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725" y="1758067"/>
            <a:ext cx="5801709" cy="3413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7" y="1748921"/>
            <a:ext cx="5521872" cy="3422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8539" y="914400"/>
            <a:ext cx="979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Early Childhood:  ISBE and IDHS Program Unduplicated Headcount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3269" y="5460275"/>
            <a:ext cx="65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</a:rPr>
              <a:t>*The population is 3 to 5 year olds using Sept. 1 as the age cut-off</a:t>
            </a:r>
            <a:r>
              <a:rPr lang="en-US" sz="1400" dirty="0">
                <a:latin typeface="Arial Narrow" panose="020B0606020202030204" pitchFamily="34" charset="0"/>
              </a:rPr>
              <a:t> </a:t>
            </a:r>
            <a:r>
              <a:rPr lang="en-US" sz="1400" i="1" dirty="0">
                <a:latin typeface="Arial Narrow" panose="020B0606020202030204" pitchFamily="34" charset="0"/>
              </a:rPr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50" name="Chart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69" y="1245476"/>
            <a:ext cx="7697476" cy="39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491706"/>
            <a:ext cx="7886700" cy="836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Reporting Remedial Education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9221" y="1278897"/>
            <a:ext cx="32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https://illinoisreportcard.com/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2" y="1825625"/>
            <a:ext cx="6495739" cy="4666615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00" y="1744133"/>
            <a:ext cx="559195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70" y="1384663"/>
            <a:ext cx="3720881" cy="50265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4" y="841040"/>
            <a:ext cx="2325189" cy="3999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05" y="841040"/>
            <a:ext cx="6030167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3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830641" y="800272"/>
          <a:ext cx="7876770" cy="56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3" imgW="10289160" imgH="7363080" progId="Photoshop.Image.13">
                  <p:embed/>
                </p:oleObj>
              </mc:Choice>
              <mc:Fallback>
                <p:oleObj name="Image" r:id="rId3" imgW="10289160" imgH="736308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0641" y="800272"/>
                        <a:ext cx="7876770" cy="563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2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34" y="919226"/>
            <a:ext cx="7964011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driverseddirect.com/myspace/images/t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7696200" cy="4914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22098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My State built an LDS and all my educators got was this stupid T-shirt</a:t>
            </a:r>
          </a:p>
        </p:txBody>
      </p:sp>
    </p:spTree>
    <p:extLst>
      <p:ext uri="{BB962C8B-B14F-4D97-AF65-F5344CB8AC3E}">
        <p14:creationId xmlns:p14="http://schemas.microsoft.com/office/powerpoint/2010/main" val="325192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9" y="945931"/>
            <a:ext cx="4808038" cy="49819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62" y="1103586"/>
            <a:ext cx="5349762" cy="4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Statewide Longitudinal Data System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2009, ILDS-related activities have benefitted from over $20 M in funding through the federal SLDS grant program</a:t>
            </a:r>
          </a:p>
          <a:p>
            <a:r>
              <a:rPr lang="en-US" dirty="0" smtClean="0"/>
              <a:t>Illinois recently received an additional $7 M through this competitive program</a:t>
            </a:r>
          </a:p>
          <a:p>
            <a:r>
              <a:rPr lang="en-US" dirty="0" smtClean="0"/>
              <a:t>Focus for new grant: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Using data to better understand fiscal equity within education systems and return on investment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Delivering data for instructional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0" y="365127"/>
            <a:ext cx="8219136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ILDS</a:t>
            </a:r>
            <a:r>
              <a:rPr lang="en-US" dirty="0" smtClean="0">
                <a:latin typeface="+mn-lt"/>
              </a:rPr>
              <a:t> Overview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Builds from extensive existing efforts within and across agencies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June 30, 2013: </a:t>
            </a:r>
            <a:r>
              <a:rPr lang="en-US" dirty="0"/>
              <a:t>S</a:t>
            </a:r>
            <a:r>
              <a:rPr lang="en-US" dirty="0" smtClean="0"/>
              <a:t>even State of Illinois agencies and the Office of the Governor (IBHE, ICCB, DCEO, IDES, IDHS, ISAC, </a:t>
            </a:r>
            <a:r>
              <a:rPr lang="en-US" dirty="0"/>
              <a:t>ISBE) enter into an intergovernmental agreement for </a:t>
            </a:r>
            <a:r>
              <a:rPr lang="en-US" dirty="0" err="1"/>
              <a:t>ILDS</a:t>
            </a:r>
            <a:r>
              <a:rPr lang="en-US" dirty="0"/>
              <a:t>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Establishes a cost-effective distributed LDS </a:t>
            </a:r>
            <a:r>
              <a:rPr lang="en-US" dirty="0"/>
              <a:t>model that avoids duplication and ensures sustainability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500063"/>
            <a:ext cx="1071792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How Can the ILDS Help Researchers (and vice versa)?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07" y="1825626"/>
            <a:ext cx="5105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ILDS Governing Board developing a common process for researcher access across agencies</a:t>
            </a:r>
          </a:p>
          <a:p>
            <a:r>
              <a:rPr lang="en-US" dirty="0" smtClean="0"/>
              <a:t>Common interagency data sharing agreement developed</a:t>
            </a:r>
          </a:p>
          <a:p>
            <a:r>
              <a:rPr lang="en-US" dirty="0" smtClean="0"/>
              <a:t>Research agenda in early childhood </a:t>
            </a:r>
          </a:p>
          <a:p>
            <a:r>
              <a:rPr lang="en-US" dirty="0" smtClean="0"/>
              <a:t>Research requests will be prioritized that align to the ILDS research agendas and priority areas</a:t>
            </a:r>
          </a:p>
        </p:txBody>
      </p:sp>
      <p:pic>
        <p:nvPicPr>
          <p:cNvPr id="4" name="Picture 2" descr="http://2.bp.blogspot.com/-4uwHJPs4NiY/TaHhodVvvHI/AAAAAAAAkAc/huv2qj2DE3o/s1600/LawyersSharks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25626"/>
            <a:ext cx="5042338" cy="36313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5999" y="5456950"/>
            <a:ext cx="536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“Good luck getting the data sharing agreement through our lawyers….”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26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Thank you!  Questions….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Elliot Regenstein:  </a:t>
            </a:r>
            <a:r>
              <a:rPr lang="en-US" dirty="0" smtClean="0">
                <a:hlinkClick r:id="rId2"/>
              </a:rPr>
              <a:t>eregenstein@ounceofprevention.org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Jon Furr: </a:t>
            </a:r>
            <a:r>
              <a:rPr lang="en-US" dirty="0" smtClean="0">
                <a:hlinkClick r:id="rId3"/>
              </a:rPr>
              <a:t>jfurr@niu.edu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Active ILDS Governing Board Since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92" y="1599877"/>
            <a:ext cx="34353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Quarterly meetings with interagency leadership</a:t>
            </a:r>
          </a:p>
          <a:p>
            <a:r>
              <a:rPr lang="en-US" dirty="0" smtClean="0"/>
              <a:t>Annual plans to establish priorities for action</a:t>
            </a:r>
          </a:p>
          <a:p>
            <a:r>
              <a:rPr lang="en-US" dirty="0" smtClean="0"/>
              <a:t>Delegation to agency staff to carry out priorities</a:t>
            </a:r>
          </a:p>
          <a:p>
            <a:pPr marL="0" indent="0" algn="ctr">
              <a:buNone/>
            </a:pPr>
            <a:r>
              <a:rPr lang="en-US" u="sng" dirty="0"/>
              <a:t>i</a:t>
            </a:r>
            <a:r>
              <a:rPr lang="en-US" u="sng" dirty="0" smtClean="0"/>
              <a:t>llinoislds.org</a:t>
            </a:r>
            <a:endParaRPr lang="en-US" u="sng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33" y="1403130"/>
            <a:ext cx="3862357" cy="50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456" y="1524000"/>
            <a:ext cx="4485944" cy="24304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7D6-E261-4B5C-B011-50AC2DBCA2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in the news!</a:t>
            </a:r>
            <a:endParaRPr lang="en-US" b="1" dirty="0"/>
          </a:p>
        </p:txBody>
      </p:sp>
      <p:sp>
        <p:nvSpPr>
          <p:cNvPr id="11" name="AutoShape 4" descr="Image result for target do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1027908"/>
            <a:ext cx="2409825" cy="3171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42776"/>
            <a:ext cx="5410200" cy="22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Privacy Protection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4900448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ILDS must fully comply with all state and federal law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Only aggregate analysis and reporting – never used to track an individual’s progress</a:t>
            </a:r>
          </a:p>
          <a:p>
            <a:r>
              <a:rPr lang="en-US" dirty="0" smtClean="0"/>
              <a:t>Highest </a:t>
            </a:r>
            <a:r>
              <a:rPr lang="en-US" dirty="0"/>
              <a:t>technological </a:t>
            </a:r>
            <a:r>
              <a:rPr lang="en-US" dirty="0" smtClean="0"/>
              <a:t>and process safeguards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7D6-E261-4B5C-B011-50AC2DBCA22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7336"/>
            <a:ext cx="440116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ILDS-related Privacy Protection Laws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2" y="1450428"/>
            <a:ext cx="8949558" cy="49503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Federal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Family Educational Rights and Privacy 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Privacy Act of 1974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Health Insurance Portability and Accountability Act of 1996 (HIPAA)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Social Security </a:t>
            </a:r>
            <a:r>
              <a:rPr lang="en-US" dirty="0" smtClean="0"/>
              <a:t>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Gramm-Leach-Bliley 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Higher Education Act of 1965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Illinois School Students Records 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Illinois Public Aid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Illinois Unemployment Insurance 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Identity Protection 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Processing Confidentiality 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P-20 Longitudinal Education Data Systems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7D6-E261-4B5C-B011-50AC2DBCA2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6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3" y="1370715"/>
            <a:ext cx="6243145" cy="5045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937" y="785940"/>
            <a:ext cx="507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ILDS is not this!!!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67518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827314"/>
            <a:ext cx="8270651" cy="39188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ILDS Conceptual Technical Architecture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04" y="1323884"/>
            <a:ext cx="8574120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3" y="756745"/>
            <a:ext cx="9995338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416</Words>
  <Application>Microsoft Office PowerPoint</Application>
  <PresentationFormat>Custom</PresentationFormat>
  <Paragraphs>64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Image</vt:lpstr>
      <vt:lpstr>Illinois Longitudinal Data System:   What is it?  What’s been accomplished?  How can it support college access and completion?</vt:lpstr>
      <vt:lpstr>ILDS Overview</vt:lpstr>
      <vt:lpstr>Active ILDS Governing Board Since 2013</vt:lpstr>
      <vt:lpstr>Data in the news!</vt:lpstr>
      <vt:lpstr>Privacy Protection</vt:lpstr>
      <vt:lpstr>ILDS-related Privacy Protection Laws</vt:lpstr>
      <vt:lpstr>PowerPoint Presentation</vt:lpstr>
      <vt:lpstr>ILDS Conceptual Technical Architecture</vt:lpstr>
      <vt:lpstr>PowerPoint Presentation</vt:lpstr>
      <vt:lpstr>ILDS Conceptual Technical Architecture</vt:lpstr>
      <vt:lpstr>PowerPoint Presentation</vt:lpstr>
      <vt:lpstr>PowerPoint Presentation</vt:lpstr>
      <vt:lpstr>Reporting Remedial Education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Statewide Longitudinal Data System Grant Program</vt:lpstr>
      <vt:lpstr>How Can the ILDS Help Researchers (and vice versa)?</vt:lpstr>
      <vt:lpstr>Thank you!  Questions….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Messing-Mathie</dc:creator>
  <cp:lastModifiedBy>Sam Nelson</cp:lastModifiedBy>
  <cp:revision>42</cp:revision>
  <cp:lastPrinted>2016-07-15T14:56:32Z</cp:lastPrinted>
  <dcterms:created xsi:type="dcterms:W3CDTF">2016-05-09T15:56:50Z</dcterms:created>
  <dcterms:modified xsi:type="dcterms:W3CDTF">2016-07-29T18:44:21Z</dcterms:modified>
</cp:coreProperties>
</file>